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257" r:id="rId3"/>
    <p:sldId id="270" r:id="rId4"/>
    <p:sldId id="271" r:id="rId5"/>
    <p:sldId id="260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82" r:id="rId14"/>
    <p:sldId id="283" r:id="rId15"/>
    <p:sldId id="284" r:id="rId16"/>
    <p:sldId id="285" r:id="rId17"/>
    <p:sldId id="287" r:id="rId18"/>
    <p:sldId id="286" r:id="rId19"/>
    <p:sldId id="27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10"/>
    <p:restoredTop sz="94654"/>
  </p:normalViewPr>
  <p:slideViewPr>
    <p:cSldViewPr snapToGrid="0" snapToObjects="1">
      <p:cViewPr varScale="1">
        <p:scale>
          <a:sx n="133" d="100"/>
          <a:sy n="133" d="100"/>
        </p:scale>
        <p:origin x="216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8E54-ED1F-3743-8799-2C3C92B8CF35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2208-9801-3B4D-A9F5-2C758511B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METIS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3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and selection effect as regularization strength increases: some features drop to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BD40A-4997-5B4A-A561-3C51FF99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" y="2271429"/>
            <a:ext cx="4773413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vs. LASSO?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019603" y="2677858"/>
            <a:ext cx="329925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Hybrid approach: elastic net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6911797" y="2142265"/>
            <a:ext cx="4555276" cy="38800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Luckily, validation/cross-validation gives us an empirical method for selecting between different models. Everything depends on the data, we should always validate!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LASSO’s feature selection property yields an interpretability bonus, but may underperform if the target truly depends on many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 also try a hybrid approach, </a:t>
            </a:r>
            <a:r>
              <a:rPr lang="en-US" sz="1800" i="1" dirty="0"/>
              <a:t>elastic net</a:t>
            </a:r>
            <a:r>
              <a:rPr lang="en-US" sz="1800" dirty="0"/>
              <a:t>, which introduces a new parameter </a:t>
            </a:r>
            <a:r>
              <a:rPr lang="en-US" sz="1800" i="1" dirty="0"/>
              <a:t>alpha</a:t>
            </a:r>
            <a:r>
              <a:rPr lang="en-US" sz="1800" dirty="0"/>
              <a:t> that balances a tradeoff between L1 and L2 penalties</a:t>
            </a: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A88E0-603C-594D-B918-218CA0D7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7" y="3365675"/>
            <a:ext cx="4837066" cy="14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96" y="1351204"/>
            <a:ext cx="8825658" cy="2619548"/>
          </a:xfrm>
        </p:spPr>
        <p:txBody>
          <a:bodyPr/>
          <a:lstStyle/>
          <a:p>
            <a:r>
              <a:rPr lang="en-US" sz="5800" dirty="0"/>
              <a:t>Regularization: Digging Deeper Into the Math </a:t>
            </a:r>
            <a:br>
              <a:rPr lang="en-US" sz="5800" dirty="0"/>
            </a:br>
            <a:r>
              <a:rPr lang="en-US" sz="5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(Optional / Appendix)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Does it really work?</a:t>
            </a:r>
          </a:p>
        </p:txBody>
      </p:sp>
    </p:spTree>
    <p:extLst>
      <p:ext uri="{BB962C8B-B14F-4D97-AF65-F5344CB8AC3E}">
        <p14:creationId xmlns:p14="http://schemas.microsoft.com/office/powerpoint/2010/main" val="28905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531439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Increasing L2/L1 penalties force coefficients to be smaller, restricting their plausible range. A smaller range for coefficients must be simpler/lower variance than a model with an infinite possible coefficient range.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5D70D-879D-804F-9AE5-43E13BED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91" y="2531439"/>
            <a:ext cx="4773413" cy="4141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2752328" y="2051275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8508876" y="2051275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64242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556772" y="1440476"/>
            <a:ext cx="1061287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Below are mathematically equivalent formulations of the optimization objectives of ridge/LASSO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5493491" y="2060823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5425289" y="4434568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81D11-CA25-A847-AFCB-4ED2C91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56" y="4930347"/>
            <a:ext cx="10074111" cy="154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80951-C404-704B-8519-E4734C9D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8" y="2563272"/>
            <a:ext cx="10465004" cy="16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076225-E7D7-EB43-9FFF-D24874F0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0" y="2313885"/>
            <a:ext cx="7901831" cy="437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 this geometric formulation, the cost function minimum is found at the intersection of the penalty boundary and a contour of the traditional OLS cost function surface. The geometry reveals the selection effect of LASSO (intersection at a corner/axis zeroes out coefficients)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7006281" y="2400384"/>
            <a:ext cx="75376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2379925" y="2400384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73701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541040" y="1954121"/>
            <a:ext cx="61848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Bayes!: Regularization imposes certain priors on the regression coefficients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Letting f be the likelihood (probability of target given parameter vector beta) and p(beta) be the prior distribution of beta, we can calculate the posterior of 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p(beta) is derived from independent draws of a prior coefficient density function g that we choose when regularizing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L2 (ridge) regularization imposes a normal prior on the coefficients, while L1 (lasso) regularization imposes a Laplacian prior on the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4800-D3A0-6446-B6EF-F17775FC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0" y="3542722"/>
            <a:ext cx="6702060" cy="591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181E2-71F7-B944-9FD8-FA6A1A88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66" y="5188030"/>
            <a:ext cx="3472048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3040D-8566-5B4E-BAF7-FCBE2FEE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1" y="2593600"/>
            <a:ext cx="9386330" cy="411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these prior distributions again reveals the difference in behavior between ridge and LASSO: the Laplacian distribution has peaked density at 0, explaining its tendency to zero out some coefficients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2755555" y="2092150"/>
            <a:ext cx="23354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Ridge: gaussian prior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7C1DF-2278-A243-BF69-D8D7209FEA07}"/>
              </a:ext>
            </a:extLst>
          </p:cNvPr>
          <p:cNvSpPr txBox="1"/>
          <p:nvPr/>
        </p:nvSpPr>
        <p:spPr>
          <a:xfrm flipH="1">
            <a:off x="7208102" y="2100701"/>
            <a:ext cx="25328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LASSO: Laplacian prior</a:t>
            </a:r>
          </a:p>
        </p:txBody>
      </p:sp>
    </p:spTree>
    <p:extLst>
      <p:ext uri="{BB962C8B-B14F-4D97-AF65-F5344CB8AC3E}">
        <p14:creationId xmlns:p14="http://schemas.microsoft.com/office/powerpoint/2010/main" val="356116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Complexity Tradeoff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it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Reduce complexity by penalizing it in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Increases bias, but reduces variance – may be worth the trade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Options: L2, L1, Can validate the choice and strength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Recap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Analytically: penalty constrains the coefficient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Geometrically: L1/L2 imposes bounded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Probabilistically: imposes prior on coefficients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Optimizing predictive models is all about finding the right bias/variance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need models that are sufficiently complex to capture patterns in data, but not so complex that they overfit to noise</a:t>
            </a:r>
          </a:p>
        </p:txBody>
      </p:sp>
    </p:spTree>
    <p:extLst>
      <p:ext uri="{BB962C8B-B14F-4D97-AF65-F5344CB8AC3E}">
        <p14:creationId xmlns:p14="http://schemas.microsoft.com/office/powerpoint/2010/main" val="312868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518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>
            <a:normAutofit/>
          </a:bodyPr>
          <a:lstStyle/>
          <a:p>
            <a:r>
              <a:rPr lang="en-US" sz="2800" dirty="0"/>
              <a:t>Understand regularization as a practical strategy for reducing overfitting by punishing model complexity</a:t>
            </a:r>
          </a:p>
          <a:p>
            <a:r>
              <a:rPr lang="en-US" sz="2800" dirty="0"/>
              <a:t>Correctly describe the relationship between regularization and the model complexity tradeoff</a:t>
            </a:r>
          </a:p>
          <a:p>
            <a:r>
              <a:rPr lang="en-US" sz="2800" dirty="0"/>
              <a:t>Build mathematical intuition for how regularization works</a:t>
            </a:r>
          </a:p>
          <a:p>
            <a:pPr lvl="1"/>
            <a:r>
              <a: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Slides include appendix that goes further into the math if you’re interested!</a:t>
            </a:r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Image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114308" cy="4195481"/>
          </a:xfrm>
        </p:spPr>
        <p:txBody>
          <a:bodyPr>
            <a:normAutofit/>
          </a:bodyPr>
          <a:lstStyle/>
          <a:p>
            <a:r>
              <a:rPr lang="en-US" sz="2800" dirty="0"/>
              <a:t>Slides 3: Scott </a:t>
            </a:r>
            <a:r>
              <a:rPr lang="en-US" sz="2800" dirty="0" err="1"/>
              <a:t>Fortmann</a:t>
            </a:r>
            <a:r>
              <a:rPr lang="en-US" sz="2800" dirty="0"/>
              <a:t>-Roe</a:t>
            </a:r>
          </a:p>
          <a:p>
            <a:r>
              <a:rPr lang="en-US" sz="2800" dirty="0"/>
              <a:t>Slide 4: Justin </a:t>
            </a:r>
            <a:r>
              <a:rPr lang="en-US" sz="2800" dirty="0" err="1"/>
              <a:t>Domke</a:t>
            </a:r>
            <a:endParaRPr lang="en-US" sz="2800" dirty="0"/>
          </a:p>
          <a:p>
            <a:r>
              <a:rPr lang="en-US" sz="2800" dirty="0"/>
              <a:t>Slides 6-11; 13-17: Introduction to Statistical Learning with Applications in R</a:t>
            </a:r>
          </a:p>
        </p:txBody>
      </p:sp>
    </p:spTree>
    <p:extLst>
      <p:ext uri="{BB962C8B-B14F-4D97-AF65-F5344CB8AC3E}">
        <p14:creationId xmlns:p14="http://schemas.microsoft.com/office/powerpoint/2010/main" val="294254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the Bias-Variance Tradeoff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DAA7B-C181-0C4F-8923-C5020AF8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6" y="2346325"/>
            <a:ext cx="6271696" cy="392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658914" y="1678374"/>
            <a:ext cx="373174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 complexity tradeoff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Finding an optimally predictive model is essentially an exercise in finding the right balance of </a:t>
            </a:r>
            <a:r>
              <a:rPr lang="en-US" sz="2000" dirty="0">
                <a:solidFill>
                  <a:schemeClr val="accent3"/>
                </a:solidFill>
              </a:rPr>
              <a:t>complexity</a:t>
            </a:r>
            <a:r>
              <a:rPr lang="en-US" sz="2000" dirty="0"/>
              <a:t>, i.e. getting the </a:t>
            </a:r>
            <a:r>
              <a:rPr lang="en-US" sz="2000" dirty="0">
                <a:solidFill>
                  <a:schemeClr val="accent3"/>
                </a:solidFill>
              </a:rPr>
              <a:t>bias-variance tradeoff </a:t>
            </a:r>
            <a:r>
              <a:rPr lang="en-US" sz="2000" dirty="0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search for a model that is elaborate enough to describe the feature-target relationship (not underfit), but not so elaborate that it fits to spurious patterns in the training data (not overfit)</a:t>
            </a:r>
          </a:p>
        </p:txBody>
      </p:sp>
    </p:spTree>
    <p:extLst>
      <p:ext uri="{BB962C8B-B14F-4D97-AF65-F5344CB8AC3E}">
        <p14:creationId xmlns:p14="http://schemas.microsoft.com/office/powerpoint/2010/main" val="122997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Bias-Variance Tradeoff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352731" y="1749340"/>
            <a:ext cx="428468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694FF-3BFB-0D44-80ED-DEB09F92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5" y="2346325"/>
            <a:ext cx="5712598" cy="4192991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higher the degree of a polynomial regression, the more complex the model (lower bias, higher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Degree 3 is </a:t>
            </a:r>
            <a:r>
              <a:rPr lang="en-US" sz="2000" i="1" dirty="0">
                <a:solidFill>
                  <a:schemeClr val="accent3"/>
                </a:solidFill>
              </a:rPr>
              <a:t>just right</a:t>
            </a:r>
            <a:r>
              <a:rPr lang="en-US" sz="2000" dirty="0"/>
              <a:t>: the model has sufficient complexity to describe the data without overfitting to noise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0589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0ACC9-C435-9A4D-B89D-1502B4322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Yes! By using regularization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29EBA-6C4D-0347-A4EE-DB5C2F90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tune with more granularity than choosing polynomial degrees?</a:t>
            </a:r>
          </a:p>
        </p:txBody>
      </p:sp>
    </p:spTree>
    <p:extLst>
      <p:ext uri="{BB962C8B-B14F-4D97-AF65-F5344CB8AC3E}">
        <p14:creationId xmlns:p14="http://schemas.microsoft.com/office/powerpoint/2010/main" val="411778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Regularization Accomplish?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925303" y="2038300"/>
            <a:ext cx="5139540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New cost function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M(w): model error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R(w): complexity cost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Lambda: adjustable weight of complexity cost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6775869" y="2106618"/>
            <a:ext cx="5061903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Regularization adds a term that penalizes model complexity directly into the cost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i="1" dirty="0"/>
              <a:t>regularization strength</a:t>
            </a:r>
            <a:r>
              <a:rPr lang="en-US" sz="1800" dirty="0"/>
              <a:t> parameter lambda controls the tradeoff in priorities: minimizing fit error and minimizing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Lambda then allows us to continuously adjust the complexity tradeoff: more regularization introduces a simpler model / more bias, while less regularization makes the model more complex and increases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our model is overfit (variance too high), regularization can often improve generalization error by reducing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D3761-20C6-6541-8ADD-CCB36480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27" y="4140950"/>
            <a:ext cx="5424492" cy="1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 Cost Function: Ridge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46418-5A50-FA40-A8B3-311E964F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1" y="2451665"/>
            <a:ext cx="6854219" cy="130781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i="1" dirty="0"/>
              <a:t>ridge regression</a:t>
            </a:r>
            <a:r>
              <a:rPr lang="en-US" sz="1800" dirty="0"/>
              <a:t>, the complexity penalty is the sum of the squared coefficient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penalty term has the impact of “shrinking” the coefficients toward 0. This constraint imposes bias on the model, but also reduces its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should always select the correct regularization strength lambda via validation /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It’s best practice to </a:t>
            </a:r>
            <a:r>
              <a:rPr lang="en-US" sz="1800" i="1" dirty="0"/>
              <a:t>standard scale</a:t>
            </a:r>
            <a:r>
              <a:rPr lang="en-US" sz="1800" dirty="0"/>
              <a:t> the features so that you aren’t applying unfair penalties based on the original feature scales</a:t>
            </a: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9C7C7-F040-FF4D-BB2A-0DE534C6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46" y="4876454"/>
            <a:ext cx="2697892" cy="1461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2248808" y="424763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Warning: scale matters!</a:t>
            </a:r>
          </a:p>
        </p:txBody>
      </p:sp>
    </p:spTree>
    <p:extLst>
      <p:ext uri="{BB962C8B-B14F-4D97-AF65-F5344CB8AC3E}">
        <p14:creationId xmlns:p14="http://schemas.microsoft.com/office/powerpoint/2010/main" val="264749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5" y="1613036"/>
            <a:ext cx="5335285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effect as regularization strength increases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271944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LASSO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 </a:t>
            </a:r>
            <a:r>
              <a:rPr lang="en-US" sz="1800" i="1" dirty="0"/>
              <a:t>LASSO</a:t>
            </a:r>
            <a:r>
              <a:rPr lang="en-US" sz="1800" dirty="0"/>
              <a:t> </a:t>
            </a:r>
            <a:r>
              <a:rPr lang="en-US" sz="1800" i="1" dirty="0"/>
              <a:t>regression</a:t>
            </a:r>
            <a:r>
              <a:rPr lang="en-US" sz="1800" dirty="0"/>
              <a:t>, the complexity penalty is the sum of the absolute value of the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i="1" dirty="0"/>
              <a:t>SS</a:t>
            </a:r>
            <a:r>
              <a:rPr lang="en-US" sz="1800" dirty="0"/>
              <a:t> stands for “shrinkage” and “selection”, and the </a:t>
            </a:r>
            <a:r>
              <a:rPr lang="en-US" sz="1800" i="1" dirty="0"/>
              <a:t>A </a:t>
            </a:r>
            <a:r>
              <a:rPr lang="en-US" sz="1800" dirty="0"/>
              <a:t>stands for “absolute” (Least Absolute Shrinkage and Selection Operator)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Similar effect to ridge in terms of complexity tradeoff – increasing lambda raises bias but lowers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Unlike ridge, LASSO performs </a:t>
            </a:r>
            <a:r>
              <a:rPr lang="en-US" sz="1800" i="1" dirty="0"/>
              <a:t>feature selection</a:t>
            </a:r>
            <a:r>
              <a:rPr lang="en-US" sz="1800" dirty="0"/>
              <a:t>, in that as lambda increases coefficients start to be zeroed out</a:t>
            </a:r>
            <a:endParaRPr lang="en-US" sz="1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1232631" y="4082278"/>
            <a:ext cx="4873194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Math aside: penalties are closely related to L1/L2 norms, which measure vector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651DE-6DBA-7A4A-AFBC-4BC52B2C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4" y="2517863"/>
            <a:ext cx="6924484" cy="114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07FB2-20ED-3040-9BF6-91729EBA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66" y="4947290"/>
            <a:ext cx="2357525" cy="15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8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1751</TotalTime>
  <Words>1042</Words>
  <Application>Microsoft Macintosh PowerPoint</Application>
  <PresentationFormat>Widescreen</PresentationFormat>
  <Paragraphs>97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Book</vt:lpstr>
      <vt:lpstr>Franklin Gothic Medium</vt:lpstr>
      <vt:lpstr>Wingdings 3</vt:lpstr>
      <vt:lpstr>Ion</vt:lpstr>
      <vt:lpstr>Regularization</vt:lpstr>
      <vt:lpstr>Learning Goals</vt:lpstr>
      <vt:lpstr>Review: the Bias-Variance Tradeoff</vt:lpstr>
      <vt:lpstr>Review: Bias-Variance Tradeoff Example</vt:lpstr>
      <vt:lpstr>Can we tune with more granularity than choosing polynomial degrees?</vt:lpstr>
      <vt:lpstr>What Does Regularization Accomplish?</vt:lpstr>
      <vt:lpstr>Reg Cost Function: Ridge Regression</vt:lpstr>
      <vt:lpstr>Ridge Regression in Action</vt:lpstr>
      <vt:lpstr>Alternative: LASSO Regression</vt:lpstr>
      <vt:lpstr>LASSO Regression in Action</vt:lpstr>
      <vt:lpstr>Ridge vs. LASSO?</vt:lpstr>
      <vt:lpstr>Regularization: Digging Deeper Into the Math  (Optional / Appendix)</vt:lpstr>
      <vt:lpstr>The Analytic View</vt:lpstr>
      <vt:lpstr>The Geometric View</vt:lpstr>
      <vt:lpstr>The Geometric View Cont.</vt:lpstr>
      <vt:lpstr>The Probabilistic View</vt:lpstr>
      <vt:lpstr>The Probabilistic View Cont.</vt:lpstr>
      <vt:lpstr>Lesson Recap</vt:lpstr>
      <vt:lpstr>Thank You!</vt:lpstr>
      <vt:lpstr>Image Citations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Joseph Eddy</cp:lastModifiedBy>
  <cp:revision>58</cp:revision>
  <dcterms:created xsi:type="dcterms:W3CDTF">2018-10-09T22:13:54Z</dcterms:created>
  <dcterms:modified xsi:type="dcterms:W3CDTF">2021-01-21T16:24:25Z</dcterms:modified>
</cp:coreProperties>
</file>